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7" r:id="rId9"/>
    <p:sldId id="268" r:id="rId10"/>
    <p:sldId id="264" r:id="rId11"/>
    <p:sldId id="262" r:id="rId12"/>
    <p:sldId id="265" r:id="rId13"/>
    <p:sldId id="266" r:id="rId14"/>
    <p:sldId id="26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266"/>
    <a:srgbClr val="0B4C55"/>
    <a:srgbClr val="FF0000"/>
    <a:srgbClr val="0DFF7A"/>
    <a:srgbClr val="00A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1921" autoAdjust="0"/>
  </p:normalViewPr>
  <p:slideViewPr>
    <p:cSldViewPr>
      <p:cViewPr varScale="1">
        <p:scale>
          <a:sx n="68" d="100"/>
          <a:sy n="68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6"/>
          <p:cNvSpPr/>
          <p:nvPr userDrawn="1"/>
        </p:nvSpPr>
        <p:spPr>
          <a:xfrm>
            <a:off x="1187624" y="1340768"/>
            <a:ext cx="6768752" cy="3096344"/>
          </a:xfrm>
          <a:prstGeom prst="roundRect">
            <a:avLst/>
          </a:prstGeom>
          <a:gradFill flip="none" rotWithShape="1">
            <a:gsLst>
              <a:gs pos="0">
                <a:srgbClr val="92D050">
                  <a:alpha val="94000"/>
                </a:srgbClr>
              </a:gs>
              <a:gs pos="50000">
                <a:srgbClr val="00E266">
                  <a:lumMod val="100000"/>
                  <a:alpha val="92000"/>
                </a:srgbClr>
              </a:gs>
              <a:gs pos="100000">
                <a:srgbClr val="92D050">
                  <a:alpha val="94000"/>
                </a:srgbClr>
              </a:gs>
            </a:gsLst>
            <a:lin ang="16200000" scaled="1"/>
            <a:tileRect/>
          </a:gradFill>
          <a:ln w="28575">
            <a:solidFill>
              <a:srgbClr val="00A824"/>
            </a:solidFill>
          </a:ln>
          <a:effectLst>
            <a:glow rad="101600">
              <a:srgbClr val="92D05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453C-9177-4E5B-B687-9BA575E50AE4}" type="datetimeFigureOut">
              <a:rPr lang="ru-RU"/>
              <a:pPr>
                <a:defRPr/>
              </a:pPr>
              <a:t>16.03.2022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10F2E-1FC9-4321-A1B7-E11AD8C29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91D19-E6CC-4EF9-AE2B-8A1D1E4D1CEE}" type="datetimeFigureOut">
              <a:rPr lang="ru-RU"/>
              <a:pPr>
                <a:defRPr/>
              </a:pPr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40852-AC29-4546-931C-65C77CF54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F61EB-6E55-45F3-BA81-DBAE8842670F}" type="datetimeFigureOut">
              <a:rPr lang="ru-RU"/>
              <a:pPr>
                <a:defRPr/>
              </a:pPr>
              <a:t>16.03.2022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CD201-468B-48EF-83D2-8F31F76544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5B5EB-B6A5-4CB9-86EB-84655BF3D83F}" type="datetimeFigureOut">
              <a:rPr lang="ru-RU"/>
              <a:pPr>
                <a:defRPr/>
              </a:pPr>
              <a:t>16.03.2022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B849F-628B-4A78-B1A2-CA539E6EA9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EF44C-7509-47D5-BAEE-BEE2285E76E5}" type="datetimeFigureOut">
              <a:rPr lang="ru-RU"/>
              <a:pPr>
                <a:defRPr/>
              </a:pPr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EB9A4B-49D1-486E-8DD3-6A8CE8838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0" r:id="rId2"/>
    <p:sldLayoutId id="2147483651" r:id="rId3"/>
    <p:sldLayoutId id="2147483652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Заголовок 1"/>
          <p:cNvSpPr>
            <a:spLocks noGrp="1"/>
          </p:cNvSpPr>
          <p:nvPr>
            <p:ph type="ctrTitle"/>
          </p:nvPr>
        </p:nvSpPr>
        <p:spPr>
          <a:xfrm>
            <a:off x="467544" y="1772741"/>
            <a:ext cx="7989887" cy="2880221"/>
          </a:xfrm>
        </p:spPr>
        <p:txBody>
          <a:bodyPr/>
          <a:lstStyle/>
          <a:p>
            <a:pPr eaLnBrk="1" hangingPunct="1"/>
            <a:r>
              <a:rPr lang="ru-RU" dirty="0" smtClean="0">
                <a:latin typeface="Arial" charset="0"/>
              </a:rPr>
              <a:t>«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Полилингвальное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образование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начальной школе</a:t>
            </a:r>
            <a:r>
              <a:rPr lang="ru-RU" dirty="0" smtClean="0">
                <a:latin typeface="Arial" charset="0"/>
              </a:rPr>
              <a:t>»</a:t>
            </a:r>
          </a:p>
        </p:txBody>
      </p:sp>
      <p:sp>
        <p:nvSpPr>
          <p:cNvPr id="4101" name="Rectangle 5"/>
          <p:cNvSpPr>
            <a:spLocks noGrp="1"/>
          </p:cNvSpPr>
          <p:nvPr>
            <p:ph type="subTitle" idx="4294967295"/>
          </p:nvPr>
        </p:nvSpPr>
        <p:spPr>
          <a:xfrm>
            <a:off x="1619250" y="4652962"/>
            <a:ext cx="6697166" cy="1872381"/>
          </a:xfrm>
        </p:spPr>
        <p:txBody>
          <a:bodyPr/>
          <a:lstStyle/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/>
              <a:t>                          </a:t>
            </a:r>
            <a:r>
              <a:rPr lang="ru-RU" sz="2400" b="1" dirty="0" smtClean="0"/>
              <a:t>Подготовили:  </a:t>
            </a:r>
            <a:endParaRPr lang="ru-RU" sz="2400" dirty="0" smtClean="0"/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dirty="0" smtClean="0"/>
              <a:t>Сафина Н.З.,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dirty="0" smtClean="0"/>
              <a:t>учитель начальных классов высшей кв. категории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dirty="0" smtClean="0"/>
              <a:t>                         </a:t>
            </a:r>
            <a:r>
              <a:rPr lang="ru-RU" sz="2400" dirty="0" err="1" smtClean="0"/>
              <a:t>Слугина</a:t>
            </a:r>
            <a:r>
              <a:rPr lang="ru-RU" sz="2400" dirty="0" smtClean="0"/>
              <a:t> Е.М.,</a:t>
            </a:r>
          </a:p>
          <a:p>
            <a:pPr marL="0" indent="0" algn="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dirty="0" smtClean="0"/>
              <a:t>учитель английского языка первой кв. категории</a:t>
            </a:r>
            <a:endParaRPr lang="ru-RU" sz="2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702950"/>
              </p:ext>
            </p:extLst>
          </p:nvPr>
        </p:nvGraphicFramePr>
        <p:xfrm>
          <a:off x="1763688" y="0"/>
          <a:ext cx="5688632" cy="1124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/>
              </a:tblGrid>
              <a:tr h="1124744"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Муниципальное бюджетное общеобразовательное учреждение «Средняя общеобразовательная школа № 4 г. Лениногорска» муниципального образования "</a:t>
                      </a:r>
                      <a:r>
                        <a:rPr lang="ru-RU" sz="1600" b="0" i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r>
                        <a:rPr lang="ru-RU" sz="16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район" Республики Татарстан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5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5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5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410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Open Sans"/>
              </a:rPr>
              <a:t> 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внеурочной деятельности мы широко применяем ролевые игры. Для ролевой игры характерна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действий, поступков и поведения играющих. Проявления играющих детей регулируются определенными требованиями и правилами. В творческих играх правила заключаются в самом содержании игры – в роли, в сюжете.</a:t>
            </a:r>
            <a:endParaRPr lang="ru-RU" sz="2400" dirty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Ролевые игры можно разделить на три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группы:</a:t>
            </a:r>
            <a:endParaRPr lang="ru-RU" sz="2400" dirty="0" smtClean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Имитационные</a:t>
            </a:r>
            <a:endParaRPr lang="ru-RU" sz="2400" dirty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Ситуационные</a:t>
            </a:r>
            <a:endParaRPr lang="ru-RU" sz="2400" dirty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Условные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18181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3861048"/>
            <a:ext cx="4320480" cy="2639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12290" name="Rectangle 5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endParaRPr lang="ru-RU" dirty="0" smtClean="0"/>
          </a:p>
        </p:txBody>
      </p:sp>
      <p:sp>
        <p:nvSpPr>
          <p:cNvPr id="40966" name="Rectangle 6"/>
          <p:cNvSpPr>
            <a:spLocks noGrp="1"/>
          </p:cNvSpPr>
          <p:nvPr>
            <p:ph type="body" sz="half" idx="2"/>
          </p:nvPr>
        </p:nvSpPr>
        <p:spPr>
          <a:xfrm>
            <a:off x="4265629" y="696948"/>
            <a:ext cx="4698859" cy="5429215"/>
          </a:xfrm>
        </p:spPr>
        <p:txBody>
          <a:bodyPr/>
          <a:lstStyle/>
          <a:p>
            <a:pPr algn="r" eaLnBrk="1" hangingPunct="1">
              <a:buNone/>
            </a:pPr>
            <a:r>
              <a:rPr lang="en-US" dirty="0" smtClean="0"/>
              <a:t>      </a:t>
            </a:r>
            <a:endParaRPr lang="ru-RU" dirty="0" smtClean="0"/>
          </a:p>
          <a:p>
            <a:pPr algn="r" eaLnBrk="1" hangingPunct="1">
              <a:buNone/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r" eaLnBrk="1" hangingPunct="1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Часто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используем работу в парах. Например: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«Лингвистическая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цепочка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». Один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ребенок называет слово по теме, а второй ребенок показывает соответствующий 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рисунок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или игрушку. </a:t>
            </a: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13" y="696948"/>
            <a:ext cx="3284003" cy="25108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3531384"/>
            <a:ext cx="3888432" cy="2791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С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целью закрепления пройденного материала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используем интеллектуальные и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здоровьесберегающие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игры. Путешествие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сказкам позволяет уточнить уровень усвоения темы детьми, определить проблемы в усвоении того или иного ребенка. Игры делают процесс обучения более интересным, занимательным, а образы сказочных героев способствуют формированию у детей устойчивого интереса и мотивации к изучению языков.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Таким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образом, игры и игровые упражнения дают богатейшие возможности для активизации речи детей и формирования навыков общения на русском, татарском  и на английском языках, создают поликультурное пространство, как среды воспитания социокультурной идентификации и толерантности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605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4800" i="1" dirty="0" err="1" smtClean="0">
                <a:solidFill>
                  <a:srgbClr val="FF0000"/>
                </a:solidFill>
              </a:rPr>
              <a:t>Татарча</a:t>
            </a:r>
            <a:r>
              <a:rPr lang="ru-RU" sz="4800" i="1" dirty="0" smtClean="0">
                <a:solidFill>
                  <a:schemeClr val="hlink"/>
                </a:solidFill>
              </a:rPr>
              <a:t> да </a:t>
            </a:r>
            <a:r>
              <a:rPr lang="ru-RU" sz="4800" i="1" dirty="0" err="1" smtClean="0">
                <a:solidFill>
                  <a:schemeClr val="hlink"/>
                </a:solidFill>
              </a:rPr>
              <a:t>яхшы</a:t>
            </a:r>
            <a:r>
              <a:rPr lang="ru-RU" sz="4800" i="1" dirty="0" smtClean="0">
                <a:solidFill>
                  <a:schemeClr val="hlink"/>
                </a:solidFill>
              </a:rPr>
              <a:t> бел.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i="1" dirty="0" err="1" smtClean="0">
                <a:solidFill>
                  <a:srgbClr val="FF0000"/>
                </a:solidFill>
              </a:rPr>
              <a:t>Русча</a:t>
            </a:r>
            <a:r>
              <a:rPr lang="ru-RU" sz="4800" i="1" dirty="0" smtClean="0">
                <a:solidFill>
                  <a:schemeClr val="hlink"/>
                </a:solidFill>
              </a:rPr>
              <a:t> да </a:t>
            </a:r>
            <a:r>
              <a:rPr lang="ru-RU" sz="4800" i="1" dirty="0" err="1" smtClean="0">
                <a:solidFill>
                  <a:schemeClr val="hlink"/>
                </a:solidFill>
              </a:rPr>
              <a:t>яхшы</a:t>
            </a:r>
            <a:r>
              <a:rPr lang="ru-RU" sz="4800" i="1" dirty="0" smtClean="0">
                <a:solidFill>
                  <a:schemeClr val="hlink"/>
                </a:solidFill>
              </a:rPr>
              <a:t> бел.</a:t>
            </a:r>
          </a:p>
          <a:p>
            <a:pPr algn="ctr" eaLnBrk="1" hangingPunct="1">
              <a:buNone/>
            </a:pPr>
            <a:r>
              <a:rPr lang="ru-RU" sz="4800" i="1" dirty="0" err="1" smtClean="0">
                <a:solidFill>
                  <a:schemeClr val="hlink"/>
                </a:solidFill>
              </a:rPr>
              <a:t>Чит</a:t>
            </a:r>
            <a:r>
              <a:rPr lang="ru-RU" sz="4800" i="1" dirty="0" smtClean="0">
                <a:solidFill>
                  <a:schemeClr val="hlink"/>
                </a:solidFill>
              </a:rPr>
              <a:t> </a:t>
            </a:r>
            <a:r>
              <a:rPr lang="ru-RU" sz="4800" i="1" dirty="0" err="1" smtClean="0">
                <a:solidFill>
                  <a:schemeClr val="hlink"/>
                </a:solidFill>
              </a:rPr>
              <a:t>илл</a:t>
            </a:r>
            <a:r>
              <a:rPr lang="ru-RU" sz="4800" i="1" dirty="0" err="1" smtClean="0">
                <a:solidFill>
                  <a:srgbClr val="0000FF"/>
                </a:solidFill>
              </a:rPr>
              <a:t>әрг</a:t>
            </a:r>
            <a:r>
              <a:rPr lang="ru-RU" sz="4800" i="1" dirty="0" err="1">
                <a:solidFill>
                  <a:srgbClr val="0000FF"/>
                </a:solidFill>
              </a:rPr>
              <a:t>ә</a:t>
            </a:r>
            <a:r>
              <a:rPr lang="ru-RU" sz="4800" i="1" dirty="0" smtClean="0">
                <a:solidFill>
                  <a:schemeClr val="hlink"/>
                </a:solidFill>
              </a:rPr>
              <a:t> бара </a:t>
            </a:r>
            <a:r>
              <a:rPr lang="ru-RU" sz="4800" i="1" dirty="0" err="1" smtClean="0">
                <a:solidFill>
                  <a:schemeClr val="hlink"/>
                </a:solidFill>
              </a:rPr>
              <a:t>калсаң</a:t>
            </a:r>
            <a:r>
              <a:rPr lang="ru-RU" sz="4800" i="1" dirty="0" smtClean="0">
                <a:solidFill>
                  <a:schemeClr val="hlink"/>
                </a:solidFill>
              </a:rPr>
              <a:t>,</a:t>
            </a:r>
          </a:p>
          <a:p>
            <a:pPr algn="ctr" eaLnBrk="1" hangingPunct="1">
              <a:buFont typeface="Arial" charset="0"/>
              <a:buNone/>
            </a:pPr>
            <a:r>
              <a:rPr lang="ru-RU" sz="4800" i="1" dirty="0" err="1" smtClean="0">
                <a:solidFill>
                  <a:srgbClr val="FF0000"/>
                </a:solidFill>
              </a:rPr>
              <a:t>Инглизе</a:t>
            </a:r>
            <a:r>
              <a:rPr lang="ru-RU" sz="4800" i="1" dirty="0" smtClean="0">
                <a:solidFill>
                  <a:schemeClr val="hlink"/>
                </a:solidFill>
              </a:rPr>
              <a:t> </a:t>
            </a:r>
            <a:r>
              <a:rPr lang="ru-RU" sz="4800" i="1" dirty="0" err="1" smtClean="0">
                <a:solidFill>
                  <a:schemeClr val="hlink"/>
                </a:solidFill>
              </a:rPr>
              <a:t>дә</a:t>
            </a:r>
            <a:r>
              <a:rPr lang="ru-RU" sz="4800" i="1" dirty="0" smtClean="0">
                <a:solidFill>
                  <a:schemeClr val="hlink"/>
                </a:solidFill>
              </a:rPr>
              <a:t> </a:t>
            </a:r>
            <a:r>
              <a:rPr lang="ru-RU" sz="4800" i="1" dirty="0" err="1" smtClean="0">
                <a:solidFill>
                  <a:schemeClr val="hlink"/>
                </a:solidFill>
              </a:rPr>
              <a:t>кирәк</a:t>
            </a:r>
            <a:r>
              <a:rPr lang="ru-RU" sz="4800" i="1" dirty="0" smtClean="0">
                <a:solidFill>
                  <a:schemeClr val="hlink"/>
                </a:solidFill>
              </a:rPr>
              <a:t> </a:t>
            </a:r>
            <a:r>
              <a:rPr lang="ru-RU" sz="4800" i="1" dirty="0" err="1" smtClean="0">
                <a:solidFill>
                  <a:schemeClr val="hlink"/>
                </a:solidFill>
              </a:rPr>
              <a:t>булыр</a:t>
            </a:r>
            <a:r>
              <a:rPr lang="ru-RU" i="1" dirty="0" smtClean="0"/>
              <a:t>.</a:t>
            </a:r>
          </a:p>
          <a:p>
            <a:pPr eaLnBrk="1" hangingPunct="1"/>
            <a:endParaRPr lang="tt-RU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125" name="Rectangle 5"/>
          <p:cNvSpPr>
            <a:spLocks noGrp="1"/>
          </p:cNvSpPr>
          <p:nvPr>
            <p:ph type="body" sz="half" idx="4294967295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4000" dirty="0" smtClean="0"/>
              <a:t>   </a:t>
            </a:r>
            <a:endParaRPr lang="ru-RU" sz="44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764704"/>
            <a:ext cx="8147248" cy="5361459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</a:rPr>
              <a:t>современных условиях знание хотя бы одного иностранного языка существенно расширяет круг возможностей человека. Известно, что чем младше ребенок, тем быстрее он воспринимает </a:t>
            </a:r>
            <a:r>
              <a:rPr lang="ru-RU" dirty="0" smtClean="0">
                <a:latin typeface="Times New Roman" panose="02020603050405020304" pitchFamily="18" charset="0"/>
              </a:rPr>
              <a:t>языки. 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ru-RU" dirty="0">
                <a:latin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</a:rPr>
              <a:t>Полилингвальное</a:t>
            </a: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обучение - это целенаправленный процесс приобщения к мировой культуре средствами нескольких языков, когда изучаемые языки выступают в качестве способа постижения сферы специальных знаний, усвоения культурно-исторического и социального опыта различных стран и народов.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/>
          <a:lstStyle/>
          <a:p>
            <a:pPr algn="just" eaLnBrk="1" hangingPunct="1"/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Наша страна должна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восприниматься во всем мире как высокообразованная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страна, население которой пользуется несколькими языками. Это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: русский  язык – государственный язык, татарский  язык – язык национального общения и английский язык – язык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интеграции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в глобальную экономику.</a:t>
            </a:r>
            <a:endParaRPr lang="ru-RU" sz="3600" dirty="0" smtClean="0"/>
          </a:p>
        </p:txBody>
      </p:sp>
      <p:sp>
        <p:nvSpPr>
          <p:cNvPr id="9218" name="Rectangle 3"/>
          <p:cNvSpPr>
            <a:spLocks noGrp="1"/>
          </p:cNvSpPr>
          <p:nvPr>
            <p:ph type="body" sz="half" idx="1"/>
          </p:nvPr>
        </p:nvSpPr>
        <p:spPr>
          <a:xfrm flipH="1">
            <a:off x="0" y="1600200"/>
            <a:ext cx="457200" cy="4525963"/>
          </a:xfrm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Arial" charset="0"/>
              <a:buNone/>
            </a:pPr>
            <a:endParaRPr lang="ru-RU" sz="3600" dirty="0" smtClean="0"/>
          </a:p>
          <a:p>
            <a:pPr marL="533400" indent="-533400" algn="ctr" eaLnBrk="1" hangingPunct="1">
              <a:lnSpc>
                <a:spcPct val="90000"/>
              </a:lnSpc>
              <a:buFont typeface="Arial" charset="0"/>
              <a:buNone/>
            </a:pPr>
            <a:endParaRPr lang="ru-RU" sz="2000" dirty="0" smtClean="0">
              <a:solidFill>
                <a:schemeClr val="hlink"/>
              </a:solidFill>
            </a:endParaRPr>
          </a:p>
        </p:txBody>
      </p:sp>
      <p:sp>
        <p:nvSpPr>
          <p:cNvPr id="26629" name="Rectangle 5"/>
          <p:cNvSpPr>
            <a:spLocks noGrp="1"/>
          </p:cNvSpPr>
          <p:nvPr>
            <p:ph type="body" sz="half" idx="2"/>
          </p:nvPr>
        </p:nvSpPr>
        <p:spPr>
          <a:xfrm flipH="1">
            <a:off x="8686799" y="1600200"/>
            <a:ext cx="45719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z="4400" dirty="0" smtClean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z="4400" dirty="0">
              <a:solidFill>
                <a:schemeClr val="hlink"/>
              </a:solidFill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z="4400" dirty="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5145434"/>
          </a:xfrm>
        </p:spPr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аспектом  развития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полилингвального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образования  являются использование игровых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  <a:r>
              <a:rPr lang="ru-RU" sz="2800" dirty="0" smtClean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 занятиях помогает, во-первых, запомнить лексику, во-вторых, закрепить навыки говорения, в-третьих, понять языковую ситуацию, в-четвертых, развивать диалогическую и монологическую речь.</a:t>
            </a:r>
            <a: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Для этого проводим  индивидуальное и подгрупповое общение с детьми в </a:t>
            </a:r>
            <a:r>
              <a:rPr lang="ru-RU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</a:t>
            </a:r>
            <a:r>
              <a:rPr lang="ru-RU" sz="28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Дети, играя, не замечают, что идет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обучение.</a:t>
            </a:r>
            <a: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18181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883919"/>
            <a:ext cx="3610744" cy="21130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853388"/>
            <a:ext cx="2808312" cy="42871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3212976"/>
            <a:ext cx="3240360" cy="339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6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3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 eaLnBrk="1" hangingPunct="1"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примере внеурочного занятия на тему «Разговор о здоровье и правильном питании» сейчас мы рассмотрим применение игровых технологий в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полилингвальной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среде. Например: на данном занятии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называть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продукты питания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языках.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учащимися корзина с продуктами питания. Они называют слова на 3х языках. Эти продукты надо распределить в 2 группы : в 1 ю группу те продукты , которые полезны, во 2ю – вредные для питания продукты. Из каждой команды выходят по 2 человека и распределяют продукты питания на 2 подноса.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Делают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какие продукты полезны для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вредные для здоровья.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Rectang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19" cy="1143000"/>
          </a:xfrm>
        </p:spPr>
        <p:txBody>
          <a:bodyPr/>
          <a:lstStyle/>
          <a:p>
            <a:pPr eaLnBrk="1" hangingPunct="1"/>
            <a:r>
              <a:rPr lang="ru-RU" dirty="0" smtClean="0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3717032"/>
            <a:ext cx="3732265" cy="21651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" y="3645024"/>
            <a:ext cx="5194920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следующем этапе используем игру «Найди слова к картинкам». Здесь дети подбирают слова  к рисункам  на русском, татарском и английском языках.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641911"/>
            <a:ext cx="3770282" cy="2478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482" y="2780928"/>
            <a:ext cx="4737006" cy="33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игре «Магические слова» каждый ребенок показывает иллюстрации по темам и называет изображение на русском, татарском и английском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языке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(по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описанию определить продукты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питания). Эта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игра многофункциональна, ее можно провести с целью закрепления всех тем. В зависимости от способностей ребенка задания могут усложняться или упрощаться. Например: слабому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ребенку мы называем слова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а он показывает, а сильный ребенок сам показывает и называет.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141" y="4437112"/>
            <a:ext cx="3816424" cy="22322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11" y="4437112"/>
            <a:ext cx="403244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50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103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Open Sans</vt:lpstr>
      <vt:lpstr>Times New Roman</vt:lpstr>
      <vt:lpstr>Тема Office</vt:lpstr>
      <vt:lpstr>«Полилингвальное образование в начальной школе»</vt:lpstr>
      <vt:lpstr>Презентация PowerPoint</vt:lpstr>
      <vt:lpstr>Презентация PowerPoint</vt:lpstr>
      <vt:lpstr> Наша страна должна восприниматься во всем мире как высокообразованная страна, население которой пользуется несколькими языками. Это: русский  язык – государственный язык, татарский  язык – язык национального общения и английский язык – язык интеграции в глобальную экономику.</vt:lpstr>
      <vt:lpstr>Важным аспектом  развития полилингвального  образования  являются использование игровых технологий. Применение игры на занятиях помогает, во-первых, запомнить лексику, во-вторых, закрепить навыки говорения, в-третьих, понять языковую ситуацию, в-четвертых, развивать диалогическую и монологическую речь.        Для этого проводим  индивидуальное и подгрупповое общение с детьми в игровой деятельности.   Дети, играя, не замечают, что идет обучение. 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Учетная запись Майкрософт</cp:lastModifiedBy>
  <cp:revision>49</cp:revision>
  <dcterms:created xsi:type="dcterms:W3CDTF">2012-07-09T15:51:45Z</dcterms:created>
  <dcterms:modified xsi:type="dcterms:W3CDTF">2022-03-16T09:10:49Z</dcterms:modified>
</cp:coreProperties>
</file>